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7" r:id="rId2"/>
    <p:sldId id="260" r:id="rId3"/>
    <p:sldId id="268" r:id="rId4"/>
    <p:sldId id="267" r:id="rId5"/>
    <p:sldId id="26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BC9B"/>
    <a:srgbClr val="503934"/>
    <a:srgbClr val="7C4D25"/>
    <a:srgbClr val="2C3C4F"/>
    <a:srgbClr val="39464E"/>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99"/>
  </p:normalViewPr>
  <p:slideViewPr>
    <p:cSldViewPr>
      <p:cViewPr varScale="1">
        <p:scale>
          <a:sx n="81" d="100"/>
          <a:sy n="81" d="100"/>
        </p:scale>
        <p:origin x="1498"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15-Jan-18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extLst>
      <p:ext uri="{BB962C8B-B14F-4D97-AF65-F5344CB8AC3E}">
        <p14:creationId xmlns:p14="http://schemas.microsoft.com/office/powerpoint/2010/main" val="1281475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1</a:t>
            </a:fld>
            <a:endParaRPr lang="en-US"/>
          </a:p>
        </p:txBody>
      </p:sp>
    </p:spTree>
    <p:extLst>
      <p:ext uri="{BB962C8B-B14F-4D97-AF65-F5344CB8AC3E}">
        <p14:creationId xmlns:p14="http://schemas.microsoft.com/office/powerpoint/2010/main" val="639736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2</a:t>
            </a:fld>
            <a:endParaRPr lang="en-US"/>
          </a:p>
        </p:txBody>
      </p:sp>
    </p:spTree>
    <p:extLst>
      <p:ext uri="{BB962C8B-B14F-4D97-AF65-F5344CB8AC3E}">
        <p14:creationId xmlns:p14="http://schemas.microsoft.com/office/powerpoint/2010/main" val="1035740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3</a:t>
            </a:fld>
            <a:endParaRPr lang="en-US"/>
          </a:p>
        </p:txBody>
      </p:sp>
    </p:spTree>
    <p:extLst>
      <p:ext uri="{BB962C8B-B14F-4D97-AF65-F5344CB8AC3E}">
        <p14:creationId xmlns:p14="http://schemas.microsoft.com/office/powerpoint/2010/main" val="817026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4</a:t>
            </a:fld>
            <a:endParaRPr lang="en-US"/>
          </a:p>
        </p:txBody>
      </p:sp>
    </p:spTree>
    <p:extLst>
      <p:ext uri="{BB962C8B-B14F-4D97-AF65-F5344CB8AC3E}">
        <p14:creationId xmlns:p14="http://schemas.microsoft.com/office/powerpoint/2010/main" val="1696084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5</a:t>
            </a:fld>
            <a:endParaRPr lang="en-US"/>
          </a:p>
        </p:txBody>
      </p:sp>
    </p:spTree>
    <p:extLst>
      <p:ext uri="{BB962C8B-B14F-4D97-AF65-F5344CB8AC3E}">
        <p14:creationId xmlns:p14="http://schemas.microsoft.com/office/powerpoint/2010/main" val="57099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15-Jan-18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15-Jan-18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15-Jan-18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15-Jan-18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15-Jan-18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15-Jan-18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15-Jan-18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15-Jan-18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15-Jan-18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15-Jan-18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15-Jan-18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15-Jan-18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4BC9B"/>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1F44E5-9FB8-4181-B433-C93897A9A40A}" type="slidenum">
              <a:rPr lang="en-US" smtClean="0"/>
              <a:pPr/>
              <a:t>1</a:t>
            </a:fld>
            <a:endParaRPr lang="en-US" dirty="0"/>
          </a:p>
        </p:txBody>
      </p:sp>
      <p:sp>
        <p:nvSpPr>
          <p:cNvPr id="6" name="Content Placeholder 3"/>
          <p:cNvSpPr txBox="1">
            <a:spLocks/>
          </p:cNvSpPr>
          <p:nvPr/>
        </p:nvSpPr>
        <p:spPr>
          <a:xfrm>
            <a:off x="234000" y="260649"/>
            <a:ext cx="8676000" cy="6372000"/>
          </a:xfrm>
          <a:prstGeom prst="rect">
            <a:avLst/>
          </a:prstGeom>
          <a:solidFill>
            <a:srgbClr val="2C3C4F"/>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pt-BR" sz="1200" dirty="0">
              <a:solidFill>
                <a:schemeClr val="bg1"/>
              </a:solidFill>
            </a:endParaRPr>
          </a:p>
          <a:p>
            <a:pPr marL="0" indent="0" algn="ctr">
              <a:buFont typeface="Arial" pitchFamily="34" charset="0"/>
              <a:buNone/>
            </a:pPr>
            <a:endParaRPr lang="pt-BR" sz="5500" b="1" spc="600" dirty="0">
              <a:solidFill>
                <a:schemeClr val="bg1"/>
              </a:solidFill>
              <a:latin typeface="+mj-lt"/>
              <a:ea typeface="Andale Mono" charset="0"/>
              <a:cs typeface="Andale Mono" charset="0"/>
            </a:endParaRPr>
          </a:p>
          <a:p>
            <a:pPr marL="0" indent="0" algn="ctr">
              <a:buFont typeface="Arial" pitchFamily="34" charset="0"/>
              <a:buNone/>
            </a:pPr>
            <a:endParaRPr lang="pt-BR" sz="5500" b="1" spc="600" dirty="0">
              <a:solidFill>
                <a:schemeClr val="bg1"/>
              </a:solidFill>
              <a:latin typeface="+mj-lt"/>
              <a:ea typeface="Andale Mono" charset="0"/>
              <a:cs typeface="Andale Mono" charset="0"/>
            </a:endParaRPr>
          </a:p>
          <a:p>
            <a:pPr marL="0" indent="0" algn="ctr">
              <a:buFont typeface="Arial" pitchFamily="34" charset="0"/>
              <a:buNone/>
            </a:pPr>
            <a:r>
              <a:rPr lang="pt-BR" sz="5500" b="1" spc="600" dirty="0">
                <a:solidFill>
                  <a:schemeClr val="bg1"/>
                </a:solidFill>
                <a:latin typeface="+mj-lt"/>
                <a:ea typeface="Andale Mono" charset="0"/>
                <a:cs typeface="Andale Mono" charset="0"/>
              </a:rPr>
              <a:t>LUMEA DRONELOR</a:t>
            </a:r>
            <a:endParaRPr lang="pt-BR" sz="5500" b="1" spc="600" dirty="0">
              <a:solidFill>
                <a:srgbClr val="2C3C4F"/>
              </a:solidFill>
              <a:latin typeface="+mj-lt"/>
              <a:ea typeface="Andale Mono" charset="0"/>
              <a:cs typeface="Andale Mono" charset="0"/>
            </a:endParaRPr>
          </a:p>
          <a:p>
            <a:pPr marL="0" indent="0" algn="just">
              <a:buFont typeface="Arial" pitchFamily="34" charset="0"/>
              <a:buNone/>
            </a:pPr>
            <a:endParaRPr lang="pt-BR" u="sng" dirty="0">
              <a:solidFill>
                <a:schemeClr val="bg1"/>
              </a:solidFill>
            </a:endParaRPr>
          </a:p>
        </p:txBody>
      </p:sp>
      <p:sp>
        <p:nvSpPr>
          <p:cNvPr id="7" name="Retângulo 6"/>
          <p:cNvSpPr/>
          <p:nvPr/>
        </p:nvSpPr>
        <p:spPr>
          <a:xfrm>
            <a:off x="683568" y="3446649"/>
            <a:ext cx="7776864" cy="553998"/>
          </a:xfrm>
          <a:prstGeom prst="rect">
            <a:avLst/>
          </a:prstGeom>
        </p:spPr>
        <p:txBody>
          <a:bodyPr wrap="square">
            <a:spAutoFit/>
          </a:bodyPr>
          <a:lstStyle/>
          <a:p>
            <a:pPr algn="ctr"/>
            <a:r>
              <a:rPr lang="ro-RO" sz="3000" b="1" spc="300" dirty="0">
                <a:solidFill>
                  <a:srgbClr val="54BC9B"/>
                </a:solidFill>
              </a:rPr>
              <a:t>DEFINIREA DRONELOR</a:t>
            </a:r>
            <a:endParaRPr lang="en-US" sz="3000" b="1" spc="300" dirty="0">
              <a:solidFill>
                <a:srgbClr val="54BC9B"/>
              </a:solidFill>
            </a:endParaRPr>
          </a:p>
        </p:txBody>
      </p:sp>
      <p:pic>
        <p:nvPicPr>
          <p:cNvPr id="17" name="Imagem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1088" y="5865543"/>
            <a:ext cx="1901824" cy="542514"/>
          </a:xfrm>
          <a:prstGeom prst="rect">
            <a:avLst/>
          </a:prstGeom>
        </p:spPr>
      </p:pic>
      <p:pic>
        <p:nvPicPr>
          <p:cNvPr id="21" name="Imagem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9148" y="1798180"/>
            <a:ext cx="825703" cy="7667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4BC9B"/>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1F44E5-9FB8-4181-B433-C93897A9A40A}" type="slidenum">
              <a:rPr lang="en-US" smtClean="0"/>
              <a:pPr/>
              <a:t>2</a:t>
            </a:fld>
            <a:endParaRPr lang="en-US" dirty="0"/>
          </a:p>
        </p:txBody>
      </p:sp>
      <p:sp>
        <p:nvSpPr>
          <p:cNvPr id="6" name="Content Placeholder 3"/>
          <p:cNvSpPr txBox="1">
            <a:spLocks/>
          </p:cNvSpPr>
          <p:nvPr/>
        </p:nvSpPr>
        <p:spPr>
          <a:xfrm>
            <a:off x="234000" y="260649"/>
            <a:ext cx="8676000" cy="6372000"/>
          </a:xfrm>
          <a:prstGeom prst="rect">
            <a:avLst/>
          </a:prstGeom>
          <a:solidFill>
            <a:srgbClr val="2C3C4F"/>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pt-BR" sz="1200" dirty="0">
              <a:solidFill>
                <a:schemeClr val="bg1"/>
              </a:solidFill>
            </a:endParaRPr>
          </a:p>
          <a:p>
            <a:pPr marL="0" indent="0" algn="ctr">
              <a:buFont typeface="Arial" pitchFamily="34" charset="0"/>
              <a:buNone/>
            </a:pPr>
            <a:r>
              <a:rPr lang="ro-RO" sz="5500" b="1" spc="600" dirty="0">
                <a:solidFill>
                  <a:schemeClr val="bg1"/>
                </a:solidFill>
                <a:latin typeface="+mj-lt"/>
                <a:ea typeface="Andale Mono" charset="0"/>
                <a:cs typeface="Andale Mono" charset="0"/>
              </a:rPr>
              <a:t>CE ESTE O DRONĂ</a:t>
            </a:r>
            <a:r>
              <a:rPr lang="pt-BR" sz="5500" b="1" spc="600" dirty="0">
                <a:solidFill>
                  <a:srgbClr val="2C3C4F"/>
                </a:solidFill>
                <a:latin typeface="+mj-lt"/>
                <a:ea typeface="Andale Mono" charset="0"/>
                <a:cs typeface="Andale Mono" charset="0"/>
              </a:rPr>
              <a:t>?</a:t>
            </a:r>
          </a:p>
          <a:p>
            <a:pPr marL="0" indent="0" algn="just">
              <a:buFont typeface="Arial" pitchFamily="34" charset="0"/>
              <a:buNone/>
            </a:pPr>
            <a:endParaRPr lang="pt-BR" u="sng" dirty="0">
              <a:solidFill>
                <a:schemeClr val="bg1"/>
              </a:solidFill>
            </a:endParaRPr>
          </a:p>
        </p:txBody>
      </p:sp>
      <p:sp>
        <p:nvSpPr>
          <p:cNvPr id="9" name="Retângulo 8"/>
          <p:cNvSpPr/>
          <p:nvPr/>
        </p:nvSpPr>
        <p:spPr>
          <a:xfrm>
            <a:off x="7408841" y="260648"/>
            <a:ext cx="779381" cy="1631216"/>
          </a:xfrm>
          <a:prstGeom prst="rect">
            <a:avLst/>
          </a:prstGeom>
          <a:noFill/>
        </p:spPr>
        <p:txBody>
          <a:bodyPr wrap="none" lIns="91440" tIns="45720" rIns="91440" bIns="45720">
            <a:spAutoFit/>
          </a:bodyPr>
          <a:lstStyle/>
          <a:p>
            <a:pPr algn="ctr"/>
            <a:r>
              <a:rPr lang="en-US" sz="10000" b="1" cap="none" spc="0" dirty="0">
                <a:ln w="0">
                  <a:noFill/>
                </a:ln>
                <a:solidFill>
                  <a:schemeClr val="bg1"/>
                </a:solidFill>
                <a:effectLst>
                  <a:outerShdw blurRad="38100" dist="19050" dir="2700000" algn="tl" rotWithShape="0">
                    <a:schemeClr val="dk1">
                      <a:alpha val="40000"/>
                    </a:schemeClr>
                  </a:outerShdw>
                </a:effectLst>
              </a:rPr>
              <a:t>?</a:t>
            </a:r>
          </a:p>
        </p:txBody>
      </p:sp>
      <p:sp>
        <p:nvSpPr>
          <p:cNvPr id="7" name="Retângulo 6"/>
          <p:cNvSpPr/>
          <p:nvPr/>
        </p:nvSpPr>
        <p:spPr>
          <a:xfrm>
            <a:off x="683568" y="2447017"/>
            <a:ext cx="7776864" cy="2400657"/>
          </a:xfrm>
          <a:prstGeom prst="rect">
            <a:avLst/>
          </a:prstGeom>
        </p:spPr>
        <p:txBody>
          <a:bodyPr wrap="square">
            <a:spAutoFit/>
          </a:bodyPr>
          <a:lstStyle/>
          <a:p>
            <a:r>
              <a:rPr lang="ro-RO" sz="3000" b="1" spc="100" dirty="0">
                <a:solidFill>
                  <a:srgbClr val="54BC9B"/>
                </a:solidFill>
              </a:rPr>
              <a:t>Dronele sunt cunoscute și sub denumirea oficială de Vehicule Aeriene fără Pilot</a:t>
            </a:r>
            <a:r>
              <a:rPr lang="pt-BR" sz="3000" b="1" spc="100" dirty="0">
                <a:solidFill>
                  <a:srgbClr val="54BC9B"/>
                </a:solidFill>
              </a:rPr>
              <a:t> </a:t>
            </a:r>
            <a:r>
              <a:rPr lang="ro-RO" sz="3000" b="1" spc="100" dirty="0">
                <a:solidFill>
                  <a:srgbClr val="54BC9B"/>
                </a:solidFill>
              </a:rPr>
              <a:t>(</a:t>
            </a:r>
            <a:r>
              <a:rPr lang="pt-BR" sz="3000" b="1" spc="100" dirty="0">
                <a:solidFill>
                  <a:schemeClr val="bg1"/>
                </a:solidFill>
              </a:rPr>
              <a:t>U</a:t>
            </a:r>
            <a:r>
              <a:rPr lang="pt-BR" sz="3000" b="1" spc="100" dirty="0">
                <a:solidFill>
                  <a:srgbClr val="54BC9B"/>
                </a:solidFill>
              </a:rPr>
              <a:t>nmanned </a:t>
            </a:r>
            <a:r>
              <a:rPr lang="pt-BR" sz="3000" b="1" spc="100" dirty="0">
                <a:solidFill>
                  <a:schemeClr val="bg1"/>
                </a:solidFill>
              </a:rPr>
              <a:t>A</a:t>
            </a:r>
            <a:r>
              <a:rPr lang="pt-BR" sz="3000" b="1" spc="100" dirty="0">
                <a:solidFill>
                  <a:srgbClr val="54BC9B"/>
                </a:solidFill>
              </a:rPr>
              <a:t>erial </a:t>
            </a:r>
            <a:r>
              <a:rPr lang="pt-BR" sz="3000" b="1" spc="100" dirty="0">
                <a:solidFill>
                  <a:schemeClr val="bg1"/>
                </a:solidFill>
              </a:rPr>
              <a:t>V</a:t>
            </a:r>
            <a:r>
              <a:rPr lang="pt-BR" sz="3000" b="1" spc="100" dirty="0">
                <a:solidFill>
                  <a:srgbClr val="54BC9B"/>
                </a:solidFill>
              </a:rPr>
              <a:t>ehicles </a:t>
            </a:r>
            <a:r>
              <a:rPr lang="ro-RO" sz="3000" b="1" spc="100" dirty="0">
                <a:solidFill>
                  <a:srgbClr val="54BC9B"/>
                </a:solidFill>
              </a:rPr>
              <a:t>- </a:t>
            </a:r>
            <a:r>
              <a:rPr lang="pt-BR" sz="3000" b="1" spc="100" dirty="0">
                <a:solidFill>
                  <a:srgbClr val="54BC9B"/>
                </a:solidFill>
              </a:rPr>
              <a:t>UAV). </a:t>
            </a:r>
          </a:p>
          <a:p>
            <a:endParaRPr lang="pt-BR" sz="3000" b="1" spc="100" dirty="0">
              <a:solidFill>
                <a:srgbClr val="54BC9B"/>
              </a:solidFill>
            </a:endParaRPr>
          </a:p>
          <a:p>
            <a:r>
              <a:rPr lang="ro-RO" sz="3000" b="1" spc="100" dirty="0">
                <a:solidFill>
                  <a:srgbClr val="54BC9B"/>
                </a:solidFill>
              </a:rPr>
              <a:t>O dronă este, de fapt, un robot zburător.</a:t>
            </a:r>
            <a:endParaRPr lang="en-US" sz="3000" b="1" spc="100" dirty="0">
              <a:solidFill>
                <a:srgbClr val="54BC9B"/>
              </a:solidFill>
            </a:endParaRPr>
          </a:p>
        </p:txBody>
      </p:sp>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875952" y="4653136"/>
            <a:ext cx="1590067" cy="1590067"/>
          </a:xfrm>
          <a:prstGeom prst="rect">
            <a:avLst/>
          </a:prstGeom>
        </p:spPr>
      </p:pic>
    </p:spTree>
    <p:extLst>
      <p:ext uri="{BB962C8B-B14F-4D97-AF65-F5344CB8AC3E}">
        <p14:creationId xmlns:p14="http://schemas.microsoft.com/office/powerpoint/2010/main" val="29419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4BC9B"/>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1F44E5-9FB8-4181-B433-C93897A9A40A}" type="slidenum">
              <a:rPr lang="en-US" smtClean="0"/>
              <a:pPr/>
              <a:t>3</a:t>
            </a:fld>
            <a:endParaRPr lang="en-US" dirty="0"/>
          </a:p>
        </p:txBody>
      </p:sp>
      <p:sp>
        <p:nvSpPr>
          <p:cNvPr id="6" name="Content Placeholder 3"/>
          <p:cNvSpPr txBox="1">
            <a:spLocks/>
          </p:cNvSpPr>
          <p:nvPr/>
        </p:nvSpPr>
        <p:spPr>
          <a:xfrm>
            <a:off x="234000" y="260649"/>
            <a:ext cx="8676000" cy="6372000"/>
          </a:xfrm>
          <a:prstGeom prst="rect">
            <a:avLst/>
          </a:prstGeom>
          <a:solidFill>
            <a:srgbClr val="2C3C4F"/>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pt-BR" sz="1200" dirty="0">
              <a:solidFill>
                <a:schemeClr val="bg1"/>
              </a:solidFill>
            </a:endParaRPr>
          </a:p>
          <a:p>
            <a:pPr marL="0" indent="0" algn="ctr">
              <a:buFont typeface="Arial" pitchFamily="34" charset="0"/>
              <a:buNone/>
            </a:pPr>
            <a:r>
              <a:rPr lang="ro-RO" sz="5500" b="1" spc="600" dirty="0">
                <a:solidFill>
                  <a:schemeClr val="bg1"/>
                </a:solidFill>
                <a:latin typeface="+mj-lt"/>
                <a:ea typeface="Andale Mono" charset="0"/>
                <a:cs typeface="Andale Mono" charset="0"/>
              </a:rPr>
              <a:t>CE ESTE O DRONĂ</a:t>
            </a:r>
            <a:r>
              <a:rPr lang="pt-BR" sz="5500" b="1" spc="600" dirty="0">
                <a:solidFill>
                  <a:srgbClr val="2C3C4F"/>
                </a:solidFill>
                <a:latin typeface="+mj-lt"/>
                <a:ea typeface="Andale Mono" charset="0"/>
                <a:cs typeface="Andale Mono" charset="0"/>
              </a:rPr>
              <a:t>?</a:t>
            </a:r>
          </a:p>
          <a:p>
            <a:pPr marL="0" indent="0" algn="just">
              <a:buFont typeface="Arial" pitchFamily="34" charset="0"/>
              <a:buNone/>
            </a:pPr>
            <a:endParaRPr lang="pt-BR" u="sng" dirty="0">
              <a:solidFill>
                <a:schemeClr val="bg1"/>
              </a:solidFill>
            </a:endParaRPr>
          </a:p>
        </p:txBody>
      </p:sp>
      <p:sp>
        <p:nvSpPr>
          <p:cNvPr id="9" name="Retângulo 8"/>
          <p:cNvSpPr/>
          <p:nvPr/>
        </p:nvSpPr>
        <p:spPr>
          <a:xfrm>
            <a:off x="7408841" y="260648"/>
            <a:ext cx="779381" cy="1631216"/>
          </a:xfrm>
          <a:prstGeom prst="rect">
            <a:avLst/>
          </a:prstGeom>
          <a:noFill/>
        </p:spPr>
        <p:txBody>
          <a:bodyPr wrap="none" lIns="91440" tIns="45720" rIns="91440" bIns="45720">
            <a:spAutoFit/>
          </a:bodyPr>
          <a:lstStyle/>
          <a:p>
            <a:pPr algn="ctr"/>
            <a:r>
              <a:rPr lang="en-US" sz="10000" b="1" cap="none" spc="0" dirty="0">
                <a:ln w="0">
                  <a:noFill/>
                </a:ln>
                <a:solidFill>
                  <a:schemeClr val="bg1"/>
                </a:solidFill>
                <a:effectLst>
                  <a:outerShdw blurRad="38100" dist="19050" dir="2700000" algn="tl" rotWithShape="0">
                    <a:schemeClr val="dk1">
                      <a:alpha val="40000"/>
                    </a:schemeClr>
                  </a:outerShdw>
                </a:effectLst>
              </a:rPr>
              <a:t>?</a:t>
            </a:r>
          </a:p>
        </p:txBody>
      </p:sp>
      <p:sp>
        <p:nvSpPr>
          <p:cNvPr id="7" name="Retângulo 6"/>
          <p:cNvSpPr/>
          <p:nvPr/>
        </p:nvSpPr>
        <p:spPr>
          <a:xfrm>
            <a:off x="683568" y="2447017"/>
            <a:ext cx="7776864" cy="2431435"/>
          </a:xfrm>
          <a:prstGeom prst="rect">
            <a:avLst/>
          </a:prstGeom>
        </p:spPr>
        <p:txBody>
          <a:bodyPr wrap="square">
            <a:spAutoFit/>
          </a:bodyPr>
          <a:lstStyle/>
          <a:p>
            <a:r>
              <a:rPr lang="ro-RO" sz="3000" b="1" spc="100" dirty="0">
                <a:solidFill>
                  <a:srgbClr val="54BC9B"/>
                </a:solidFill>
              </a:rPr>
              <a:t>Aeronava poate fi controlată la distanță sau poate zbura autonom cu ajutorul unor planuri de zbor controlate de un program, care se află în sistemele lor integrate și care lucrează în tandem cu un GPS. </a:t>
            </a:r>
            <a:endParaRPr lang="en-US" sz="3000" b="1" spc="100" dirty="0">
              <a:solidFill>
                <a:srgbClr val="54BC9B"/>
              </a:solidFill>
            </a:endParaRPr>
          </a:p>
        </p:txBody>
      </p:sp>
    </p:spTree>
    <p:extLst>
      <p:ext uri="{BB962C8B-B14F-4D97-AF65-F5344CB8AC3E}">
        <p14:creationId xmlns:p14="http://schemas.microsoft.com/office/powerpoint/2010/main" val="109250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cstate="print">
            <a:extLst>
              <a:ext uri="{28A0092B-C50C-407E-A947-70E740481C1C}">
                <a14:useLocalDpi xmlns:a14="http://schemas.microsoft.com/office/drawing/2010/main" val="0"/>
              </a:ext>
            </a:extLst>
          </a:blip>
          <a:srcRect b="38606"/>
          <a:stretch/>
        </p:blipFill>
        <p:spPr>
          <a:xfrm>
            <a:off x="0" y="-1"/>
            <a:ext cx="9144000" cy="6858001"/>
          </a:xfrm>
          <a:prstGeom prst="rect">
            <a:avLst/>
          </a:prstGeom>
        </p:spPr>
      </p:pic>
      <p:sp>
        <p:nvSpPr>
          <p:cNvPr id="5" name="Slide Number Placeholder 4"/>
          <p:cNvSpPr>
            <a:spLocks noGrp="1"/>
          </p:cNvSpPr>
          <p:nvPr>
            <p:ph type="sldNum" sz="quarter" idx="12"/>
          </p:nvPr>
        </p:nvSpPr>
        <p:spPr/>
        <p:txBody>
          <a:bodyPr/>
          <a:lstStyle/>
          <a:p>
            <a:fld id="{1E1F44E5-9FB8-4181-B433-C93897A9A40A}" type="slidenum">
              <a:rPr lang="en-US" smtClean="0"/>
              <a:pPr/>
              <a:t>4</a:t>
            </a:fld>
            <a:endParaRPr lang="en-US" dirty="0"/>
          </a:p>
        </p:txBody>
      </p:sp>
      <p:sp>
        <p:nvSpPr>
          <p:cNvPr id="7" name="Retângulo 6"/>
          <p:cNvSpPr/>
          <p:nvPr/>
        </p:nvSpPr>
        <p:spPr>
          <a:xfrm>
            <a:off x="251520" y="4474706"/>
            <a:ext cx="7776864" cy="2246769"/>
          </a:xfrm>
          <a:prstGeom prst="rect">
            <a:avLst/>
          </a:prstGeom>
        </p:spPr>
        <p:txBody>
          <a:bodyPr wrap="square">
            <a:spAutoFit/>
          </a:bodyPr>
          <a:lstStyle/>
          <a:p>
            <a:r>
              <a:rPr lang="ro-RO" sz="2800" b="1" spc="100" dirty="0">
                <a:solidFill>
                  <a:schemeClr val="bg1"/>
                </a:solidFill>
              </a:rPr>
              <a:t>UAV-urile sunt adesea preferate aeronavelor</a:t>
            </a:r>
            <a:r>
              <a:rPr lang="en-US" sz="2800" b="1" spc="100" dirty="0">
                <a:solidFill>
                  <a:schemeClr val="bg1"/>
                </a:solidFill>
              </a:rPr>
              <a:t> cu</a:t>
            </a:r>
            <a:r>
              <a:rPr lang="ro-RO" sz="2800" b="1" spc="100" dirty="0">
                <a:solidFill>
                  <a:schemeClr val="bg1"/>
                </a:solidFill>
              </a:rPr>
              <a:t> pilot pentru misiunile care sunt prea periculoase pentru oameni. Au în principal aplicații militare, dar încep să fie folosite și în alte domenii.</a:t>
            </a:r>
            <a:endParaRPr lang="en-US" sz="2800" b="1" spc="100" dirty="0">
              <a:solidFill>
                <a:schemeClr val="bg1"/>
              </a:solidFill>
            </a:endParaRPr>
          </a:p>
        </p:txBody>
      </p:sp>
      <p:sp>
        <p:nvSpPr>
          <p:cNvPr id="3" name="Retângulo 2"/>
          <p:cNvSpPr/>
          <p:nvPr/>
        </p:nvSpPr>
        <p:spPr>
          <a:xfrm>
            <a:off x="467544" y="561027"/>
            <a:ext cx="7517314" cy="646331"/>
          </a:xfrm>
          <a:prstGeom prst="rect">
            <a:avLst/>
          </a:prstGeom>
        </p:spPr>
        <p:txBody>
          <a:bodyPr wrap="none">
            <a:spAutoFit/>
          </a:bodyPr>
          <a:lstStyle/>
          <a:p>
            <a:r>
              <a:rPr lang="pt-BR" sz="3600" b="1" spc="600" dirty="0">
                <a:solidFill>
                  <a:schemeClr val="bg1"/>
                </a:solidFill>
                <a:ea typeface="Andale Mono" charset="0"/>
                <a:cs typeface="Andale Mono" charset="0"/>
              </a:rPr>
              <a:t>AERONAVE CU PILOT VS UAV</a:t>
            </a:r>
            <a:endParaRPr lang="en-US" sz="3600" dirty="0"/>
          </a:p>
        </p:txBody>
      </p:sp>
    </p:spTree>
    <p:extLst>
      <p:ext uri="{BB962C8B-B14F-4D97-AF65-F5344CB8AC3E}">
        <p14:creationId xmlns:p14="http://schemas.microsoft.com/office/powerpoint/2010/main" val="86154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4BC9B"/>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1F44E5-9FB8-4181-B433-C93897A9A40A}" type="slidenum">
              <a:rPr lang="en-US" smtClean="0"/>
              <a:pPr/>
              <a:t>5</a:t>
            </a:fld>
            <a:endParaRPr lang="en-US" dirty="0"/>
          </a:p>
        </p:txBody>
      </p:sp>
      <p:sp>
        <p:nvSpPr>
          <p:cNvPr id="6" name="Content Placeholder 3"/>
          <p:cNvSpPr txBox="1">
            <a:spLocks/>
          </p:cNvSpPr>
          <p:nvPr/>
        </p:nvSpPr>
        <p:spPr>
          <a:xfrm>
            <a:off x="234000" y="260649"/>
            <a:ext cx="8676000" cy="6372000"/>
          </a:xfrm>
          <a:prstGeom prst="rect">
            <a:avLst/>
          </a:prstGeom>
          <a:solidFill>
            <a:srgbClr val="2C3C4F"/>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pt-BR" sz="1200" dirty="0">
              <a:solidFill>
                <a:schemeClr val="bg1"/>
              </a:solidFill>
            </a:endParaRPr>
          </a:p>
          <a:p>
            <a:pPr marL="0" indent="0" algn="ctr">
              <a:buFont typeface="Arial" pitchFamily="34" charset="0"/>
              <a:buNone/>
            </a:pPr>
            <a:r>
              <a:rPr lang="pt-BR" sz="5500" b="1" spc="600" dirty="0">
                <a:solidFill>
                  <a:srgbClr val="2C3C4F"/>
                </a:solidFill>
                <a:latin typeface="+mj-lt"/>
                <a:ea typeface="Andale Mono" charset="0"/>
                <a:cs typeface="Andale Mono" charset="0"/>
              </a:rPr>
              <a:t>?</a:t>
            </a:r>
          </a:p>
          <a:p>
            <a:pPr marL="0" indent="0" algn="just">
              <a:buFont typeface="Arial" pitchFamily="34" charset="0"/>
              <a:buNone/>
            </a:pPr>
            <a:endParaRPr lang="pt-BR" u="sng" dirty="0">
              <a:solidFill>
                <a:schemeClr val="bg1"/>
              </a:solidFill>
            </a:endParaRPr>
          </a:p>
        </p:txBody>
      </p:sp>
      <p:sp>
        <p:nvSpPr>
          <p:cNvPr id="7" name="Retângulo 6"/>
          <p:cNvSpPr/>
          <p:nvPr/>
        </p:nvSpPr>
        <p:spPr>
          <a:xfrm>
            <a:off x="575556" y="3175808"/>
            <a:ext cx="7992888" cy="1477328"/>
          </a:xfrm>
          <a:prstGeom prst="rect">
            <a:avLst/>
          </a:prstGeom>
        </p:spPr>
        <p:txBody>
          <a:bodyPr wrap="square">
            <a:spAutoFit/>
          </a:bodyPr>
          <a:lstStyle/>
          <a:p>
            <a:pPr algn="ctr"/>
            <a:r>
              <a:rPr lang="ro-RO" sz="3000" b="1" dirty="0">
                <a:solidFill>
                  <a:srgbClr val="54BC9B"/>
                </a:solidFill>
              </a:rPr>
              <a:t>Acum puteți trece la următorul subiect...</a:t>
            </a:r>
            <a:endParaRPr lang="pt-BR" sz="3000" b="1" dirty="0">
              <a:solidFill>
                <a:srgbClr val="54BC9B"/>
              </a:solidFill>
            </a:endParaRPr>
          </a:p>
          <a:p>
            <a:endParaRPr lang="pt-BR" sz="3000" b="1" dirty="0">
              <a:solidFill>
                <a:schemeClr val="bg1"/>
              </a:solidFill>
            </a:endParaRPr>
          </a:p>
          <a:p>
            <a:pPr algn="ctr"/>
            <a:r>
              <a:rPr lang="pt-BR" sz="3000" b="1" dirty="0">
                <a:solidFill>
                  <a:srgbClr val="54BC9B"/>
                </a:solidFill>
              </a:rPr>
              <a:t> </a:t>
            </a:r>
            <a:r>
              <a:rPr lang="pt-BR" sz="3000" b="1" spc="300" dirty="0">
                <a:solidFill>
                  <a:schemeClr val="bg1"/>
                </a:solidFill>
              </a:rPr>
              <a:t>Design: </a:t>
            </a:r>
            <a:r>
              <a:rPr lang="ro-RO" sz="3000" b="1" spc="300" dirty="0">
                <a:solidFill>
                  <a:schemeClr val="bg1"/>
                </a:solidFill>
              </a:rPr>
              <a:t>Aeronavele </a:t>
            </a:r>
            <a:r>
              <a:rPr lang="en-US" sz="3000" b="1" spc="300" dirty="0">
                <a:solidFill>
                  <a:schemeClr val="bg1"/>
                </a:solidFill>
              </a:rPr>
              <a:t>cu </a:t>
            </a:r>
            <a:r>
              <a:rPr lang="ro-RO" sz="3000" b="1" spc="300" dirty="0">
                <a:solidFill>
                  <a:schemeClr val="bg1"/>
                </a:solidFill>
              </a:rPr>
              <a:t>pilot </a:t>
            </a:r>
            <a:r>
              <a:rPr lang="pt-BR" sz="3000" b="1" spc="300" dirty="0">
                <a:solidFill>
                  <a:schemeClr val="bg1"/>
                </a:solidFill>
              </a:rPr>
              <a:t>vs UAV!</a:t>
            </a:r>
            <a:endParaRPr lang="en-US" sz="3000" b="1" spc="300" dirty="0">
              <a:solidFill>
                <a:schemeClr val="bg1"/>
              </a:solidFill>
            </a:endParaRPr>
          </a:p>
        </p:txBody>
      </p:sp>
      <p:sp>
        <p:nvSpPr>
          <p:cNvPr id="3" name="Retângulo 2"/>
          <p:cNvSpPr/>
          <p:nvPr/>
        </p:nvSpPr>
        <p:spPr>
          <a:xfrm>
            <a:off x="1799692" y="1052736"/>
            <a:ext cx="5544616" cy="1230895"/>
          </a:xfrm>
          <a:prstGeom prst="rect">
            <a:avLst/>
          </a:prstGeom>
          <a:solidFill>
            <a:srgbClr val="54BC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5500" b="1" dirty="0"/>
              <a:t>BRAVO</a:t>
            </a:r>
            <a:r>
              <a:rPr lang="en-US" sz="5500" b="1" dirty="0"/>
              <a:t>!</a:t>
            </a:r>
          </a:p>
        </p:txBody>
      </p:sp>
    </p:spTree>
    <p:extLst>
      <p:ext uri="{BB962C8B-B14F-4D97-AF65-F5344CB8AC3E}">
        <p14:creationId xmlns:p14="http://schemas.microsoft.com/office/powerpoint/2010/main" val="996025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149</Words>
  <Application>Microsoft Office PowerPoint</Application>
  <PresentationFormat>On-screen Show (4:3)</PresentationFormat>
  <Paragraphs>33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Andale Mono</vt: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Adrian ADAM (90616)</cp:lastModifiedBy>
  <cp:revision>43</cp:revision>
  <dcterms:created xsi:type="dcterms:W3CDTF">2017-03-08T21:43:37Z</dcterms:created>
  <dcterms:modified xsi:type="dcterms:W3CDTF">2018-01-15T19:58:14Z</dcterms:modified>
</cp:coreProperties>
</file>